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74" r:id="rId12"/>
    <p:sldId id="266" r:id="rId13"/>
    <p:sldId id="265" r:id="rId14"/>
    <p:sldId id="267" r:id="rId15"/>
    <p:sldId id="268" r:id="rId16"/>
    <p:sldId id="269" r:id="rId17"/>
    <p:sldId id="270" r:id="rId18"/>
    <p:sldId id="273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%20up\c\Documents\Nikos\GEL\projecta2015_BLyk\&#931;&#932;&#913;&#93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%20up\c\Documents\Nikos\GEL\projecta2015_BLyk\&#931;&#932;&#913;&#93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%20up\c\Documents\Nikos\GEL\projecta2015_BLyk\&#931;&#932;&#913;&#932;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%20up\c\Documents\Nikos\GEL\projecta2015_BLyk\&#931;&#932;&#913;&#932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l-GR" sz="1200" dirty="0"/>
              <a:t>Συχνότητα Κατανάλωσης Ενδιάμεσων Γευμάτων</a:t>
            </a:r>
          </a:p>
        </c:rich>
      </c:tx>
      <c:layout>
        <c:manualLayout>
          <c:xMode val="edge"/>
          <c:yMode val="edge"/>
          <c:x val="0.18763830430498615"/>
          <c:y val="2.852659037613170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Φύλλο1!$A$2:$A$7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11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242176"/>
        <c:axId val="82305408"/>
      </c:barChart>
      <c:catAx>
        <c:axId val="8224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305408"/>
        <c:crosses val="autoZero"/>
        <c:auto val="1"/>
        <c:lblAlgn val="ctr"/>
        <c:lblOffset val="100"/>
        <c:noMultiLvlLbl val="0"/>
      </c:catAx>
      <c:valAx>
        <c:axId val="82305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l-GR" sz="1200"/>
                  <a:t>Γεύματα/ημέρα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24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l-GR" sz="1200"/>
              <a:t>Ποιότητα Ενδιάμεσων Γευμάτων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Φύλλο1!$A$11:$A$12</c:f>
              <c:strCache>
                <c:ptCount val="2"/>
                <c:pt idx="0">
                  <c:v>υγιεινά</c:v>
                </c:pt>
                <c:pt idx="1">
                  <c:v>ανθυγιεινά</c:v>
                </c:pt>
              </c:strCache>
            </c:strRef>
          </c:cat>
          <c:val>
            <c:numRef>
              <c:f>Φύλλο1!$B$11:$B$12</c:f>
              <c:numCache>
                <c:formatCode>General</c:formatCode>
                <c:ptCount val="2"/>
                <c:pt idx="0">
                  <c:v>20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665856"/>
        <c:axId val="82667392"/>
      </c:barChart>
      <c:catAx>
        <c:axId val="82665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82667392"/>
        <c:crosses val="autoZero"/>
        <c:auto val="1"/>
        <c:lblAlgn val="ctr"/>
        <c:lblOffset val="100"/>
        <c:noMultiLvlLbl val="0"/>
      </c:catAx>
      <c:valAx>
        <c:axId val="8266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66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Φύλλο1!$A$2:$A$10</c:f>
              <c:strCache>
                <c:ptCount val="9"/>
                <c:pt idx="0">
                  <c:v>Νερό</c:v>
                </c:pt>
                <c:pt idx="1">
                  <c:v>Χυμοί - Φρουτοποτά</c:v>
                </c:pt>
                <c:pt idx="2">
                  <c:v>Energy drinks</c:v>
                </c:pt>
                <c:pt idx="3">
                  <c:v>Φυσικοί Χυμοί</c:v>
                </c:pt>
                <c:pt idx="4">
                  <c:v>Καφές</c:v>
                </c:pt>
                <c:pt idx="5">
                  <c:v>Γάλα</c:v>
                </c:pt>
                <c:pt idx="6">
                  <c:v>Αναψυκτικά</c:v>
                </c:pt>
                <c:pt idx="7">
                  <c:v>Αφεψήματα</c:v>
                </c:pt>
                <c:pt idx="8">
                  <c:v>Αλκοόλ</c:v>
                </c:pt>
              </c:strCache>
            </c:strRef>
          </c:cat>
          <c:val>
            <c:numRef>
              <c:f>Φύλλο1!$C$2:$C$10</c:f>
              <c:numCache>
                <c:formatCode>General</c:formatCode>
                <c:ptCount val="9"/>
                <c:pt idx="0">
                  <c:v>5</c:v>
                </c:pt>
                <c:pt idx="1">
                  <c:v>2</c:v>
                </c:pt>
                <c:pt idx="2">
                  <c:v>2.2999999999999998</c:v>
                </c:pt>
                <c:pt idx="3">
                  <c:v>2</c:v>
                </c:pt>
                <c:pt idx="4">
                  <c:v>1.6</c:v>
                </c:pt>
                <c:pt idx="5">
                  <c:v>4.3</c:v>
                </c:pt>
                <c:pt idx="6">
                  <c:v>2</c:v>
                </c:pt>
                <c:pt idx="7">
                  <c:v>1</c:v>
                </c:pt>
                <c:pt idx="8">
                  <c:v>2.2999999999999998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706432"/>
        <c:axId val="82707968"/>
      </c:barChart>
      <c:catAx>
        <c:axId val="82706432"/>
        <c:scaling>
          <c:orientation val="minMax"/>
        </c:scaling>
        <c:delete val="0"/>
        <c:axPos val="b"/>
        <c:majorTickMark val="out"/>
        <c:minorTickMark val="none"/>
        <c:tickLblPos val="nextTo"/>
        <c:crossAx val="82707968"/>
        <c:crosses val="autoZero"/>
        <c:auto val="1"/>
        <c:lblAlgn val="ctr"/>
        <c:lblOffset val="100"/>
        <c:noMultiLvlLbl val="0"/>
      </c:catAx>
      <c:valAx>
        <c:axId val="82707968"/>
        <c:scaling>
          <c:orientation val="minMax"/>
          <c:max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8270643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Φύλλο2!$C$1</c:f>
              <c:strCache>
                <c:ptCount val="1"/>
                <c:pt idx="0">
                  <c:v>Σωματική Δραστηριότητα</c:v>
                </c:pt>
              </c:strCache>
            </c:strRef>
          </c:tx>
          <c:invertIfNegative val="0"/>
          <c:cat>
            <c:strRef>
              <c:f>Φύλλο2!$A$2:$A$4</c:f>
              <c:strCache>
                <c:ptCount val="3"/>
                <c:pt idx="0">
                  <c:v>Μαθητής 1</c:v>
                </c:pt>
                <c:pt idx="1">
                  <c:v>Μαθητής 2</c:v>
                </c:pt>
                <c:pt idx="2">
                  <c:v>Μαθητής 3</c:v>
                </c:pt>
              </c:strCache>
            </c:strRef>
          </c:cat>
          <c:val>
            <c:numRef>
              <c:f>Φύλλο2!$C$2:$C$4</c:f>
              <c:numCache>
                <c:formatCode>0.0</c:formatCode>
                <c:ptCount val="3"/>
                <c:pt idx="0">
                  <c:v>0</c:v>
                </c:pt>
                <c:pt idx="1">
                  <c:v>1.3</c:v>
                </c:pt>
                <c:pt idx="2">
                  <c:v>0.83</c:v>
                </c:pt>
              </c:numCache>
            </c:numRef>
          </c:val>
        </c:ser>
        <c:ser>
          <c:idx val="1"/>
          <c:order val="1"/>
          <c:tx>
            <c:strRef>
              <c:f>Φύλλο2!$D$1</c:f>
              <c:strCache>
                <c:ptCount val="1"/>
                <c:pt idx="0">
                  <c:v>Καθιστική Δραστηριότητα</c:v>
                </c:pt>
              </c:strCache>
            </c:strRef>
          </c:tx>
          <c:invertIfNegative val="0"/>
          <c:cat>
            <c:strRef>
              <c:f>Φύλλο2!$A$2:$A$4</c:f>
              <c:strCache>
                <c:ptCount val="3"/>
                <c:pt idx="0">
                  <c:v>Μαθητής 1</c:v>
                </c:pt>
                <c:pt idx="1">
                  <c:v>Μαθητής 2</c:v>
                </c:pt>
                <c:pt idx="2">
                  <c:v>Μαθητής 3</c:v>
                </c:pt>
              </c:strCache>
            </c:strRef>
          </c:cat>
          <c:val>
            <c:numRef>
              <c:f>Φύλλο2!$D$2:$D$4</c:f>
              <c:numCache>
                <c:formatCode>0.0</c:formatCode>
                <c:ptCount val="3"/>
                <c:pt idx="0">
                  <c:v>3.5</c:v>
                </c:pt>
                <c:pt idx="1">
                  <c:v>2.16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54944"/>
        <c:axId val="82756736"/>
      </c:barChart>
      <c:catAx>
        <c:axId val="82754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l-GR"/>
          </a:p>
        </c:txPr>
        <c:crossAx val="82756736"/>
        <c:crosses val="autoZero"/>
        <c:auto val="1"/>
        <c:lblAlgn val="ctr"/>
        <c:lblOffset val="100"/>
        <c:noMultiLvlLbl val="0"/>
      </c:catAx>
      <c:valAx>
        <c:axId val="82756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l-GR" sz="1200"/>
                  <a:t>Ώρες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827549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33E1-B6C2-4682-9F77-7939193FB2C8}" type="datetimeFigureOut">
              <a:rPr lang="el-GR" smtClean="0"/>
              <a:t>8/2/2016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496C-9C2B-4E1F-8F83-F80B0ECB28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6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33E1-B6C2-4682-9F77-7939193FB2C8}" type="datetimeFigureOut">
              <a:rPr lang="el-GR" smtClean="0"/>
              <a:t>8/2/2016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496C-9C2B-4E1F-8F83-F80B0ECB28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174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33E1-B6C2-4682-9F77-7939193FB2C8}" type="datetimeFigureOut">
              <a:rPr lang="el-GR" smtClean="0"/>
              <a:t>8/2/2016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496C-9C2B-4E1F-8F83-F80B0ECB28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38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33E1-B6C2-4682-9F77-7939193FB2C8}" type="datetimeFigureOut">
              <a:rPr lang="el-GR" smtClean="0"/>
              <a:t>8/2/2016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496C-9C2B-4E1F-8F83-F80B0ECB28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90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33E1-B6C2-4682-9F77-7939193FB2C8}" type="datetimeFigureOut">
              <a:rPr lang="el-GR" smtClean="0"/>
              <a:t>8/2/2016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496C-9C2B-4E1F-8F83-F80B0ECB28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45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33E1-B6C2-4682-9F77-7939193FB2C8}" type="datetimeFigureOut">
              <a:rPr lang="el-GR" smtClean="0"/>
              <a:t>8/2/2016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496C-9C2B-4E1F-8F83-F80B0ECB28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30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33E1-B6C2-4682-9F77-7939193FB2C8}" type="datetimeFigureOut">
              <a:rPr lang="el-GR" smtClean="0"/>
              <a:t>8/2/2016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496C-9C2B-4E1F-8F83-F80B0ECB28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357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33E1-B6C2-4682-9F77-7939193FB2C8}" type="datetimeFigureOut">
              <a:rPr lang="el-GR" smtClean="0"/>
              <a:t>8/2/2016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496C-9C2B-4E1F-8F83-F80B0ECB28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81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33E1-B6C2-4682-9F77-7939193FB2C8}" type="datetimeFigureOut">
              <a:rPr lang="el-GR" smtClean="0"/>
              <a:t>8/2/2016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496C-9C2B-4E1F-8F83-F80B0ECB28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69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33E1-B6C2-4682-9F77-7939193FB2C8}" type="datetimeFigureOut">
              <a:rPr lang="el-GR" smtClean="0"/>
              <a:t>8/2/2016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496C-9C2B-4E1F-8F83-F80B0ECB28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7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33E1-B6C2-4682-9F77-7939193FB2C8}" type="datetimeFigureOut">
              <a:rPr lang="el-GR" smtClean="0"/>
              <a:t>8/2/2016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496C-9C2B-4E1F-8F83-F80B0ECB28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56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33E1-B6C2-4682-9F77-7939193FB2C8}" type="datetimeFigureOut">
              <a:rPr lang="el-GR" smtClean="0"/>
              <a:t>8/2/2016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496C-9C2B-4E1F-8F83-F80B0ECB28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921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7667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Ερευνητική Εργασία α’ τετραμήνου σχ. </a:t>
            </a:r>
            <a:r>
              <a:rPr lang="el-GR" sz="2400" dirty="0"/>
              <a:t>έ</a:t>
            </a:r>
            <a:r>
              <a:rPr lang="el-GR" sz="2400" dirty="0" smtClean="0"/>
              <a:t>τους 2015-2016 της Β’ Λυκείου </a:t>
            </a:r>
            <a:r>
              <a:rPr lang="el-GR" sz="2400" dirty="0" err="1" smtClean="0"/>
              <a:t>Βολισσού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078" y="1624743"/>
            <a:ext cx="913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ΤΡΕΦΟΜΑΣΤΕ ΣΩΣΤΑ, ΖΟΥΜΕ ΚΑΛΥΤΕΡΑ!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509" y="2564904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000"/>
            <a:r>
              <a:rPr lang="el-GR" dirty="0" smtClean="0"/>
              <a:t>Η ερευνητική ομάδα: 			</a:t>
            </a:r>
            <a:r>
              <a:rPr lang="el-GR" dirty="0" err="1" smtClean="0"/>
              <a:t>Αγιασμάτης</a:t>
            </a:r>
            <a:r>
              <a:rPr lang="el-GR" dirty="0" smtClean="0"/>
              <a:t> Δημήτρης</a:t>
            </a:r>
          </a:p>
          <a:p>
            <a:pPr defTabSz="144000"/>
            <a:r>
              <a:rPr lang="el-GR" dirty="0" smtClean="0"/>
              <a:t>																	</a:t>
            </a:r>
            <a:r>
              <a:rPr lang="el-GR" dirty="0" err="1" smtClean="0"/>
              <a:t>Ζαρταλούδης</a:t>
            </a:r>
            <a:r>
              <a:rPr lang="el-GR" dirty="0" smtClean="0"/>
              <a:t> </a:t>
            </a:r>
            <a:r>
              <a:rPr lang="el-GR" dirty="0"/>
              <a:t>Σ</a:t>
            </a:r>
            <a:r>
              <a:rPr lang="el-GR" dirty="0" smtClean="0"/>
              <a:t>ωκράτης</a:t>
            </a:r>
          </a:p>
          <a:p>
            <a:pPr defTabSz="144000"/>
            <a:r>
              <a:rPr lang="el-GR" dirty="0"/>
              <a:t>	</a:t>
            </a:r>
            <a:r>
              <a:rPr lang="el-GR" dirty="0" smtClean="0"/>
              <a:t>																</a:t>
            </a:r>
            <a:r>
              <a:rPr lang="el-GR" dirty="0" err="1" smtClean="0"/>
              <a:t>Λεριός</a:t>
            </a:r>
            <a:r>
              <a:rPr lang="el-GR" dirty="0"/>
              <a:t> </a:t>
            </a:r>
            <a:r>
              <a:rPr lang="el-GR" dirty="0" smtClean="0"/>
              <a:t>Μάρκος</a:t>
            </a:r>
          </a:p>
          <a:p>
            <a:pPr defTabSz="144000"/>
            <a:endParaRPr lang="el-GR" dirty="0" smtClean="0"/>
          </a:p>
          <a:p>
            <a:pPr defTabSz="144000"/>
            <a:r>
              <a:rPr lang="el-GR" dirty="0" smtClean="0"/>
              <a:t>Ο υπεύθυνος καθηγητής:	</a:t>
            </a:r>
            <a:r>
              <a:rPr lang="el-GR" dirty="0" err="1" smtClean="0"/>
              <a:t>Τσαλουχίδης</a:t>
            </a:r>
            <a:r>
              <a:rPr lang="el-GR" dirty="0" smtClean="0"/>
              <a:t> Νικόλαος</a:t>
            </a:r>
          </a:p>
        </p:txBody>
      </p:sp>
      <p:pic>
        <p:nvPicPr>
          <p:cNvPr id="2052" name="Picture 4" descr="http://thenextweb.com/wp-content/blogs.dir/1/files/2012/10/Fo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03569"/>
            <a:ext cx="2749704" cy="14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eknowyourdreams.com/images/food/food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63" y="4191252"/>
            <a:ext cx="2342307" cy="14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eknowyourdreams.com/images/food/food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97655"/>
            <a:ext cx="2137348" cy="16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istockimg.com/file_thumbview_approve/2334825/3/stock-illustration-2334825-puzzled-kids-cartoo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5334000"/>
            <a:ext cx="18097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www.mediamiser.com/wp-content/uploads/2011/07/question-mar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52" y="5097655"/>
            <a:ext cx="360509" cy="47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www.mediamiser.com/wp-content/uploads/2011/07/question-ma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376">
            <a:off x="8283823" y="5305561"/>
            <a:ext cx="325803" cy="42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www.mediamiser.com/wp-content/uploads/2011/07/question-mar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7525">
            <a:off x="7521848" y="5219289"/>
            <a:ext cx="298830" cy="39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06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Ενότητα 3η: Ροφήματα και Επαρκής Ενυδάτωση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4847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Δραστηριότητα:</a:t>
            </a:r>
            <a:r>
              <a:rPr lang="el-GR" dirty="0" smtClean="0"/>
              <a:t> Παρουσίαση </a:t>
            </a:r>
            <a:r>
              <a:rPr lang="el-GR" dirty="0"/>
              <a:t>διατροφικών ετικετών </a:t>
            </a:r>
            <a:r>
              <a:rPr lang="el-GR" dirty="0" smtClean="0"/>
              <a:t>ροφημάτων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Συλλέγουμε </a:t>
            </a:r>
            <a:r>
              <a:rPr lang="el-GR" dirty="0"/>
              <a:t>και </a:t>
            </a:r>
            <a:r>
              <a:rPr lang="el-GR" dirty="0" smtClean="0"/>
              <a:t>φέρνουμε στην </a:t>
            </a:r>
            <a:r>
              <a:rPr lang="el-GR" dirty="0"/>
              <a:t>τάξη διατροφικές ετικέτες από </a:t>
            </a:r>
            <a:r>
              <a:rPr lang="el-GR" dirty="0" smtClean="0"/>
              <a:t>διάφορα ροφήματα, που καταναλώσαμε κατά </a:t>
            </a:r>
            <a:r>
              <a:rPr lang="el-GR" dirty="0"/>
              <a:t>τη διάρκεια της </a:t>
            </a:r>
            <a:r>
              <a:rPr lang="el-GR" dirty="0" smtClean="0"/>
              <a:t>εβδομάδας. Συζητούμε και συγκρίνουμε τα </a:t>
            </a:r>
            <a:r>
              <a:rPr lang="el-GR" dirty="0"/>
              <a:t>ροφήματα ως προς τα θετικά και αρνητικά τους. </a:t>
            </a:r>
          </a:p>
        </p:txBody>
      </p:sp>
      <p:graphicFrame>
        <p:nvGraphicFramePr>
          <p:cNvPr id="7" name="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220395"/>
              </p:ext>
            </p:extLst>
          </p:nvPr>
        </p:nvGraphicFramePr>
        <p:xfrm>
          <a:off x="1403648" y="2924944"/>
          <a:ext cx="5976664" cy="334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24328" y="4293096"/>
            <a:ext cx="1224136" cy="10156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1=</a:t>
            </a:r>
            <a:r>
              <a:rPr lang="el-GR" sz="1200" dirty="0" smtClean="0"/>
              <a:t>Χαμηλή κατανάλωση</a:t>
            </a:r>
          </a:p>
          <a:p>
            <a:r>
              <a:rPr lang="el-GR" sz="1200" dirty="0" smtClean="0"/>
              <a:t>……………………….</a:t>
            </a:r>
          </a:p>
          <a:p>
            <a:r>
              <a:rPr lang="el-GR" sz="1200" dirty="0" smtClean="0"/>
              <a:t>5=Υψηλή κατανάλωση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7593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Ροφήματα: Ποια να </a:t>
            </a:r>
            <a:r>
              <a:rPr lang="el-GR" b="1" dirty="0" smtClean="0"/>
              <a:t>προτιμήσω;</a:t>
            </a:r>
            <a:endParaRPr lang="el-GR" b="1" dirty="0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69124"/>
              </p:ext>
            </p:extLst>
          </p:nvPr>
        </p:nvGraphicFramePr>
        <p:xfrm>
          <a:off x="395536" y="1196751"/>
          <a:ext cx="8280920" cy="5017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5734"/>
                <a:gridCol w="1272578"/>
                <a:gridCol w="5472608"/>
              </a:tblGrid>
              <a:tr h="557534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Νερό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 smtClean="0">
                          <a:effectLst/>
                        </a:rPr>
                        <a:t>Καλύτερη πηγή ενυδάτωσης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7534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</a:rPr>
                        <a:t>Χυμοί - Φρουτοποτά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Χ</a:t>
                      </a:r>
                      <a:endParaRPr lang="el-GR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 smtClean="0">
                          <a:effectLst/>
                        </a:rPr>
                        <a:t>Υψηλή </a:t>
                      </a:r>
                      <a:r>
                        <a:rPr lang="el-GR" sz="1800" u="none" strike="noStrike" baseline="0" dirty="0" smtClean="0">
                          <a:effectLst/>
                        </a:rPr>
                        <a:t>περιεκτικότητα σε ζάχαρη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7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Energy drinks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Χ</a:t>
                      </a:r>
                      <a:endParaRPr lang="el-GR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 smtClean="0">
                          <a:effectLst/>
                        </a:rPr>
                        <a:t>Υψηλή περιεκτικότητα</a:t>
                      </a:r>
                      <a:r>
                        <a:rPr lang="el-GR" sz="1800" u="none" strike="noStrike" baseline="0" dirty="0" smtClean="0">
                          <a:effectLst/>
                        </a:rPr>
                        <a:t> σε ζάχαρη και καφεΐνη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7534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</a:rPr>
                        <a:t>Φυσικοί Χυμοί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 smtClean="0">
                          <a:effectLst/>
                        </a:rPr>
                        <a:t>Βιταμίνες, φυτικές ίνες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7534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Καφές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Χ</a:t>
                      </a:r>
                      <a:endParaRPr lang="el-GR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baseline="0" dirty="0" smtClean="0">
                          <a:effectLst/>
                        </a:rPr>
                        <a:t>Διεγερτική </a:t>
                      </a:r>
                      <a:r>
                        <a:rPr lang="el-GR" sz="1800" u="none" strike="noStrike" dirty="0" smtClean="0">
                          <a:effectLst/>
                        </a:rPr>
                        <a:t>δράση </a:t>
                      </a:r>
                      <a:r>
                        <a:rPr lang="el-GR" sz="1800" u="none" strike="noStrike" dirty="0">
                          <a:effectLst/>
                        </a:rPr>
                        <a:t>στο </a:t>
                      </a:r>
                      <a:r>
                        <a:rPr lang="el-GR" sz="1800" u="none" strike="noStrike" dirty="0" smtClean="0">
                          <a:effectLst/>
                        </a:rPr>
                        <a:t>νευρικό σύστημα λόγω  υψηλής περιεκτικότητας</a:t>
                      </a:r>
                      <a:r>
                        <a:rPr lang="el-GR" sz="1800" u="none" strike="noStrike" baseline="0" dirty="0" smtClean="0">
                          <a:effectLst/>
                        </a:rPr>
                        <a:t> σε </a:t>
                      </a:r>
                      <a:r>
                        <a:rPr lang="el-GR" sz="1800" u="none" strike="noStrike" dirty="0" smtClean="0">
                          <a:effectLst/>
                        </a:rPr>
                        <a:t>καφεΐνη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7534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Γάλα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 smtClean="0">
                          <a:effectLst/>
                        </a:rPr>
                        <a:t>Πολύ καλή πηγή ασβεστίου,</a:t>
                      </a:r>
                      <a:r>
                        <a:rPr lang="el-GR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l-GR" sz="1800" u="none" strike="noStrike" dirty="0" smtClean="0">
                          <a:effectLst/>
                        </a:rPr>
                        <a:t>βιταμινών,</a:t>
                      </a:r>
                      <a:r>
                        <a:rPr lang="el-GR" sz="1800" u="none" strike="noStrike" baseline="0" dirty="0" smtClean="0">
                          <a:effectLst/>
                        </a:rPr>
                        <a:t> πρωτεϊνών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7534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</a:rPr>
                        <a:t>Αναψυκτικά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Χ</a:t>
                      </a:r>
                      <a:endParaRPr lang="el-GR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 smtClean="0">
                          <a:effectLst/>
                        </a:rPr>
                        <a:t>Υψηλή </a:t>
                      </a:r>
                      <a:r>
                        <a:rPr lang="el-GR" sz="1800" u="none" strike="noStrike" baseline="0" dirty="0" smtClean="0">
                          <a:effectLst/>
                        </a:rPr>
                        <a:t>περιεκτικότητα σε ζάχαρη, έλλειψη θρεπτικών συστατικών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7534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</a:rPr>
                        <a:t>Αφεψήματα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 smtClean="0">
                          <a:effectLst/>
                        </a:rPr>
                        <a:t>Εκτός </a:t>
                      </a:r>
                      <a:r>
                        <a:rPr lang="el-GR" sz="1800" u="none" strike="noStrike" dirty="0">
                          <a:effectLst/>
                        </a:rPr>
                        <a:t>από το </a:t>
                      </a:r>
                      <a:r>
                        <a:rPr lang="el-GR" sz="1800" u="none" strike="noStrike" dirty="0" smtClean="0">
                          <a:effectLst/>
                        </a:rPr>
                        <a:t>τσάι </a:t>
                      </a:r>
                      <a:r>
                        <a:rPr lang="el-GR" sz="1800" u="none" strike="noStrike" dirty="0">
                          <a:effectLst/>
                        </a:rPr>
                        <a:t>που </a:t>
                      </a:r>
                      <a:r>
                        <a:rPr lang="el-GR" sz="1800" u="none" strike="noStrike" dirty="0" smtClean="0">
                          <a:effectLst/>
                        </a:rPr>
                        <a:t>λόγω της </a:t>
                      </a:r>
                      <a:r>
                        <a:rPr lang="el-GR" sz="1800" u="none" strike="noStrike" dirty="0" err="1" smtClean="0">
                          <a:effectLst/>
                        </a:rPr>
                        <a:t>τεΐνης</a:t>
                      </a:r>
                      <a:r>
                        <a:rPr lang="el-GR" sz="1800" u="none" strike="noStrike" baseline="0" dirty="0" smtClean="0">
                          <a:effectLst/>
                        </a:rPr>
                        <a:t> παρουσιάζει κι αυτό διεγερτική </a:t>
                      </a:r>
                      <a:r>
                        <a:rPr lang="el-GR" sz="1800" u="none" strike="noStrike" dirty="0" smtClean="0">
                          <a:effectLst/>
                        </a:rPr>
                        <a:t>δράση στο νευρικό σύστημα 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7534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</a:rPr>
                        <a:t>Αλκοόλ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Χ</a:t>
                      </a:r>
                      <a:endParaRPr lang="el-GR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 smtClean="0">
                          <a:effectLst/>
                        </a:rPr>
                        <a:t>Εκτός </a:t>
                      </a:r>
                      <a:r>
                        <a:rPr lang="el-GR" sz="1800" u="none" strike="noStrike" dirty="0">
                          <a:effectLst/>
                        </a:rPr>
                        <a:t>από </a:t>
                      </a:r>
                      <a:r>
                        <a:rPr lang="el-GR" sz="1800" u="none" strike="noStrike" dirty="0" smtClean="0">
                          <a:effectLst/>
                        </a:rPr>
                        <a:t>μικρές ποσότητες κρασιού ή μπύρας κυρίως και μόνο </a:t>
                      </a:r>
                      <a:r>
                        <a:rPr lang="el-GR" sz="1800" u="none" strike="noStrike" dirty="0">
                          <a:effectLst/>
                        </a:rPr>
                        <a:t>για </a:t>
                      </a:r>
                      <a:r>
                        <a:rPr lang="el-GR" sz="1800" u="none" strike="noStrike" dirty="0" smtClean="0">
                          <a:effectLst/>
                        </a:rPr>
                        <a:t>ενήλικες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84134"/>
            <a:ext cx="339638" cy="3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339638" cy="3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62" y="4077072"/>
            <a:ext cx="339638" cy="3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01208"/>
            <a:ext cx="339638" cy="3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Η Δική μας Αξιολόγηση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1124744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Ο μέσος όρος των καλών επιλογών (=2,43) είναι μόλις λίγο μεγαλύτερος απ’ το μέσο όρο των κακών επιλογών (=2,04)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Ανθυγιεινές επιλογές όπως </a:t>
            </a:r>
            <a:r>
              <a:rPr lang="el-GR" dirty="0" err="1" smtClean="0"/>
              <a:t>φρουτοποτά</a:t>
            </a:r>
            <a:r>
              <a:rPr lang="el-GR" dirty="0" smtClean="0"/>
              <a:t>, </a:t>
            </a:r>
            <a:r>
              <a:rPr lang="en-US" dirty="0" smtClean="0"/>
              <a:t>energy drinks</a:t>
            </a:r>
            <a:r>
              <a:rPr lang="el-GR" dirty="0" smtClean="0"/>
              <a:t>, αναψυκτικά βρίσκονται αδικαιολόγητα ψηλά στις προτιμήσεις μας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Η κατανάλωση αλκοόλ και μάλιστα με τέτοια συχνότητα είναι ανεπίτρεπτη!</a:t>
            </a:r>
          </a:p>
        </p:txBody>
      </p:sp>
      <p:pic>
        <p:nvPicPr>
          <p:cNvPr id="2050" name="Picture 2" descr="http://learningworksforkids.com/wp-content/uploads/url6-325x3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78343"/>
            <a:ext cx="3455665" cy="34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Γιατί είναι σημαντική η σωστή ενυδάτωση για τον ανθρώπινο οργανισμό;</a:t>
            </a:r>
          </a:p>
          <a:p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Για </a:t>
            </a:r>
            <a:r>
              <a:rPr lang="el-GR" dirty="0"/>
              <a:t>τον ανθρώπινο οργανισμό το νερό αποτελεί το πιο βασικό συστατικό, καθώς </a:t>
            </a:r>
            <a:endParaRPr lang="el-G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 smtClean="0"/>
              <a:t>η </a:t>
            </a:r>
            <a:r>
              <a:rPr lang="el-GR" dirty="0"/>
              <a:t>παρουσία του είναι απαραίτητη σε πλήθος ζωτικών </a:t>
            </a:r>
            <a:r>
              <a:rPr lang="el-GR" dirty="0" smtClean="0"/>
              <a:t>λειτουργιών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/>
              <a:t>κρατάει σταθερή τη θερμοκρασία στο σώμα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 smtClean="0"/>
              <a:t>βοηθάει </a:t>
            </a:r>
            <a:r>
              <a:rPr lang="el-GR" dirty="0"/>
              <a:t>στην απορρόφηση των θρεπτικών συστατικών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 smtClean="0"/>
              <a:t>συμμετέχει </a:t>
            </a:r>
            <a:r>
              <a:rPr lang="el-GR" dirty="0"/>
              <a:t>στη μεταφορά του οξυγόνου στα </a:t>
            </a:r>
            <a:r>
              <a:rPr lang="el-GR" dirty="0" smtClean="0"/>
              <a:t>κύτταρα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Σε </a:t>
            </a:r>
            <a:r>
              <a:rPr lang="el-GR" dirty="0"/>
              <a:t>έναν υγιή ενήλικα το νερό αποτελεί κατά μέσο όρο το </a:t>
            </a:r>
            <a:r>
              <a:rPr lang="el-GR" dirty="0" smtClean="0"/>
              <a:t>50% - 70% του </a:t>
            </a:r>
            <a:r>
              <a:rPr lang="el-GR" dirty="0"/>
              <a:t>συνολικού του </a:t>
            </a:r>
            <a:r>
              <a:rPr lang="el-GR" dirty="0" smtClean="0"/>
              <a:t>βάρους</a:t>
            </a:r>
          </a:p>
        </p:txBody>
      </p:sp>
      <p:pic>
        <p:nvPicPr>
          <p:cNvPr id="1026" name="Picture 2" descr="http://www.lesvosnews.net/sites/default/files/styles/930x/public/basic_article_photos/nero_0.JPG?itok=XhI_8yj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7682" r="5623" b="9649"/>
          <a:stretch/>
        </p:blipFill>
        <p:spPr bwMode="auto">
          <a:xfrm>
            <a:off x="4018736" y="3501247"/>
            <a:ext cx="4585712" cy="24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501247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Σύμφωνα με την Ευρωπαϊκή Επιτροπή Ασφάλειας Τροφίμων (EFSA, 2010) </a:t>
            </a:r>
            <a:r>
              <a:rPr lang="el-GR" dirty="0" smtClean="0"/>
              <a:t>για ένα παιδί της ηλικίας μας προτείνεται </a:t>
            </a:r>
            <a:r>
              <a:rPr lang="el-GR" dirty="0"/>
              <a:t>η </a:t>
            </a:r>
            <a:r>
              <a:rPr lang="el-GR" dirty="0" smtClean="0"/>
              <a:t>κατανάλωση 2,2 </a:t>
            </a:r>
            <a:r>
              <a:rPr lang="el-GR" dirty="0"/>
              <a:t>με 2,5 </a:t>
            </a:r>
            <a:r>
              <a:rPr lang="el-GR" dirty="0" smtClean="0"/>
              <a:t>λίτρων </a:t>
            </a:r>
            <a:r>
              <a:rPr lang="el-GR" dirty="0"/>
              <a:t>νερού </a:t>
            </a:r>
            <a:r>
              <a:rPr lang="el-GR" dirty="0" smtClean="0"/>
              <a:t>ημερησίως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52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Τι Συμβαίνει στην Πραγματικότητα;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Εμπειρικές μελέτες δείχνουν ότι</a:t>
            </a:r>
            <a:endParaRPr lang="el-GR" dirty="0" smtClean="0">
              <a:effectLst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 smtClean="0">
                <a:effectLst/>
              </a:rPr>
              <a:t>άνω του 70% των παιδιών στο σχολείο δεν πίνουν τακτικά νερό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 smtClean="0">
                <a:effectLst/>
              </a:rPr>
              <a:t>περίπου το 75% των παιδιών πηγαίνει στο σχολείο χωρίς να έχει πιει καθόλου νερό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 smtClean="0"/>
          </a:p>
          <a:p>
            <a:r>
              <a:rPr lang="el-GR" b="1" dirty="0" smtClean="0"/>
              <a:t>Ποιες Είναι οι Συνέπειες;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Έχει αποδειχθεί ότι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 smtClean="0">
                <a:effectLst/>
              </a:rPr>
              <a:t>ακόμη και μία ήπιου βαθμού </a:t>
            </a:r>
            <a:r>
              <a:rPr lang="el-GR" dirty="0" err="1" smtClean="0">
                <a:effectLst/>
              </a:rPr>
              <a:t>υπο</a:t>
            </a:r>
            <a:r>
              <a:rPr lang="el-GR" dirty="0" smtClean="0">
                <a:effectLst/>
              </a:rPr>
              <a:t>-υδάτωση έχει αρνητικό αντίκτυπο σε διάφορες νοητικές λειτουργίες (προσοχή, συγκέντρωση, μνήμη)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 smtClean="0">
                <a:effectLst/>
              </a:rPr>
              <a:t>σε μεγαλύτερο βαθμό αφυδάτωσης παρατηρούνται πονοκέφαλοι, ευερεθιστότητα και κακή διάθεση</a:t>
            </a:r>
            <a:endParaRPr lang="el-GR" dirty="0"/>
          </a:p>
        </p:txBody>
      </p:sp>
      <p:pic>
        <p:nvPicPr>
          <p:cNvPr id="2050" name="Picture 2" descr="http://www.infokids.gr/wp-content/uploads/2014/07/%CE%9D%CE%B5%CF%81%CF%8C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96" y="4197270"/>
            <a:ext cx="3686188" cy="245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9200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Μερικές Προτάσεις…</a:t>
            </a:r>
            <a:endParaRPr lang="el-GR" sz="2400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362694"/>
              </p:ext>
            </p:extLst>
          </p:nvPr>
        </p:nvGraphicFramePr>
        <p:xfrm>
          <a:off x="1511660" y="892733"/>
          <a:ext cx="6264696" cy="449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48"/>
                <a:gridCol w="3132348"/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Καταναλώνουμε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λιγότερο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Καταναλώνουμε περισσότερο</a:t>
                      </a:r>
                      <a:endParaRPr lang="el-GR" dirty="0"/>
                    </a:p>
                  </a:txBody>
                  <a:tcPr/>
                </a:tc>
              </a:tr>
              <a:tr h="412065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://cdn.caffeineinformer.com/wp-content/uploads/top-selling-energy-dr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1608946" cy="12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7.bbend.net/media/k2/items/cache/9600ef1c3d40f978b9095b81614f87d1_L.jpg?t=14213371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2422" y="2996953"/>
            <a:ext cx="1570252" cy="98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3.bp.blogspot.com/_myt2NrYcENQ/TDHJouwN5CI/AAAAAAAAAJI/RI8gjVO7zWQ/s1600/anapsiktika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8561" r="21808" b="20419"/>
          <a:stretch/>
        </p:blipFill>
        <p:spPr bwMode="auto">
          <a:xfrm>
            <a:off x="2149834" y="4077073"/>
            <a:ext cx="1618160" cy="12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joytv.gr/wp-content/uploads/2013/08/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424" y="4133681"/>
            <a:ext cx="1065675" cy="11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diaitologia.gr/wp-content/uploads/2013/06/gal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53" y="1484784"/>
            <a:ext cx="914818" cy="12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oneclickpharmacy.gr/products_img/1371726851_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49" y="2862229"/>
            <a:ext cx="859425" cy="11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619672" y="5831730"/>
            <a:ext cx="22923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ΠΙΝΟΥΜΕ ΠΟΛΥ</a:t>
            </a:r>
            <a:endParaRPr lang="el-GR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64" name="Picture 16" descr="http://www.ert.gr/wp-content/uploads/2015/07/%CE%BD%CE%B5%CF%81%CF%8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10" y="5527774"/>
            <a:ext cx="1711325" cy="10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Ενότητα 4η: Σωματική Δραστηριότητα και Καθιστικές Συνήθειες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524206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Δραστηριότητα:</a:t>
            </a:r>
            <a:r>
              <a:rPr lang="el-GR" dirty="0" smtClean="0"/>
              <a:t> Κατασκευάζουμε ένα εβδομαδιαίο ημερολόγιο, στο οποίο καταγράφουμε πόση ώρα ήμασταν σωματικά δραστήριοι καθημερινά, καθώς και πόση ώρα ασχοληθήκαμε με καθιστικές δραστηριότητες</a:t>
            </a:r>
            <a:r>
              <a:rPr lang="en-US" dirty="0" smtClean="0"/>
              <a:t>.</a:t>
            </a:r>
            <a:r>
              <a:rPr lang="el-GR" dirty="0" smtClean="0"/>
              <a:t> Αξιολογούμε το αποτέλεσμα και προσπαθούμε να εφαρμόσουμε τα συμπεράσματα στην καθημερινότητά μας.</a:t>
            </a:r>
            <a:endParaRPr lang="el-GR" dirty="0"/>
          </a:p>
        </p:txBody>
      </p:sp>
      <p:graphicFrame>
        <p:nvGraphicFramePr>
          <p:cNvPr id="8" name="1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291246"/>
              </p:ext>
            </p:extLst>
          </p:nvPr>
        </p:nvGraphicFramePr>
        <p:xfrm>
          <a:off x="1727684" y="3257964"/>
          <a:ext cx="56166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0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2068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b="1" dirty="0"/>
              <a:t>Ποια είναι η σύσταση των Διεθνών Οργανισμών για τη διάρκεια της σωματικής δραστηριότητας καθημερινά για ένα παιδί και έναν έφηβο</a:t>
            </a:r>
            <a:r>
              <a:rPr lang="el-GR" b="1" dirty="0" smtClean="0"/>
              <a:t>;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628800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dirty="0"/>
              <a:t>Για τα παιδιά άνω των 5 ετών μέχρι και την εφηβεία, οι συστάσεις των Διεθνών Οργανισμών προτείνουν </a:t>
            </a:r>
            <a:r>
              <a:rPr lang="el-GR" b="1" i="1" dirty="0"/>
              <a:t>τουλάχιστον 1 ώρα άσκησης την ημέρα</a:t>
            </a:r>
            <a:r>
              <a:rPr lang="el-GR" dirty="0"/>
              <a:t>. </a:t>
            </a:r>
            <a:endParaRPr lang="el-GR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Η </a:t>
            </a:r>
            <a:r>
              <a:rPr lang="el-GR" dirty="0"/>
              <a:t>άσκηση αυτή θα πρέπει να περιλαμβάνει αερόβιες δραστηριότητες μέτριας κυρίως έντασης, οι οποίες να εναλλάσσονται με κάποιες έντονες δραστηριότητες (υψηλής έντασης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1026" name="Picture 2" descr="http://eyzin.minedu.gov.gr/PublishingImages/pyramide%20physical%20activit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645271"/>
            <a:ext cx="540067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Η Δική μας Αξιολόγηση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1129898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Δεν έχουμε υιοθετήσει επαρκώς την κίνηση στην καθημερινότητά μας (2 στα 3 παιδιά δεν καλύπτουν την ελάχιστη απαίτηση της μιας ώρας)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Ο χρόνος που αφιερώνεται σε καθιστικές δραστηριότητες είναι υπερβολικός καθώς υπερβαίνει κατά πολύ το μέγιστο της διεθνούς σύστασης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Είναι απαραίτητο να ξεφύγουμε απ’ τον Η/Υ και το διαδίκτυο και να βρούμε τρόπους να αυξήσουμε τη σωματική μας δραστηριότητα</a:t>
            </a:r>
          </a:p>
        </p:txBody>
      </p:sp>
      <p:pic>
        <p:nvPicPr>
          <p:cNvPr id="1028" name="Picture 4" descr="http://www.life2day.gr/wp-content/uploads/2015/01/sitting-e14204213889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0" r="4991"/>
          <a:stretch/>
        </p:blipFill>
        <p:spPr bwMode="auto">
          <a:xfrm>
            <a:off x="1190747" y="3706079"/>
            <a:ext cx="2227091" cy="247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3jscsfWyGho/UBrd8iJX6rI/AAAAAAAABag/3ml0D_jGOCk/s1600/sports_kid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50" y="3824164"/>
            <a:ext cx="42862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3619913"/>
            <a:ext cx="13681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600" dirty="0" smtClean="0">
                <a:solidFill>
                  <a:srgbClr val="FF0000"/>
                </a:solidFill>
              </a:rPr>
              <a:t>Χ</a:t>
            </a:r>
            <a:endParaRPr lang="el-GR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7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54868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b="1" dirty="0"/>
              <a:t>Ποια οφέλη χαρίζει στον άνθρωπο η σωματική δραστηριότητα</a:t>
            </a:r>
            <a:r>
              <a:rPr lang="el-GR" b="1" dirty="0" smtClean="0"/>
              <a:t>;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052736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dirty="0"/>
              <a:t>Α</a:t>
            </a:r>
            <a:r>
              <a:rPr lang="el-GR" dirty="0" smtClean="0"/>
              <a:t>παλλάσσει από το άγχος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Δίνει χαρά και ηρεμία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dirty="0" smtClean="0"/>
              <a:t>Χαρίζει αυτοπεποίθηση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dirty="0" smtClean="0"/>
              <a:t>Προσφέρει έναν καλύτερο ύπνο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dirty="0"/>
              <a:t>Βελτιώνει την ικανότητα της μάθησης και συμβάλλει στη βελτίωση της σχολικής επίδοσης των παιδιών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Βοηθάει να διατηρούμε το βάρος μας</a:t>
            </a:r>
          </a:p>
        </p:txBody>
      </p:sp>
      <p:pic>
        <p:nvPicPr>
          <p:cNvPr id="3074" name="Picture 2" descr="http://www.boro.gr/thumbnail?filepath=/contentfiles/photos/diafora-alla-oxi-adiafora/gymnast.jpg&amp;width=640&amp;height=4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464496" cy="20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oro.gr/thumbnail?filepath=/contentfiles/photos/kidsRunning1.jpg&amp;width=640&amp;height=4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573016"/>
            <a:ext cx="3040854" cy="20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4068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Εισαγωγικά – Δομή – Στόχοι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3" y="2550257"/>
            <a:ext cx="7403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Τα ερωτήματα που θέσαμε: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Είναι σωστές οι διατροφικές μας συνήθειες;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Τι μπορούμε να αλλάξουμε;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Πώς αυτό θα βελτιώσει τη ζωή μας;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13626" y="3750586"/>
            <a:ext cx="7920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Δομή: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Η εργασία χωρίστηκε σε τέσσερις θεματικές ενότητες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Καθεμία ήταν βασισμένη σε μια εκπαιδευτική δραστηριότητα του προγράμματος «ΕΥΖΗΝ». </a:t>
            </a:r>
          </a:p>
          <a:p>
            <a:r>
              <a:rPr lang="el-GR" dirty="0" smtClean="0"/>
              <a:t>Συγκεκριμένα: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39553" y="5227914"/>
            <a:ext cx="786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/>
              <a:t>Η αξία του πρωινού </a:t>
            </a:r>
            <a:r>
              <a:rPr lang="el-GR" dirty="0" smtClean="0"/>
              <a:t>γεύματος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σημασία της κατανάλωσης ενδιάμεσων γευμάτων - </a:t>
            </a:r>
            <a:r>
              <a:rPr lang="el-GR" dirty="0" smtClean="0"/>
              <a:t>σνακ 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Ροφήματα </a:t>
            </a:r>
            <a:r>
              <a:rPr lang="el-GR" dirty="0"/>
              <a:t>και επαρκής ενυδάτωση και 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Σωματική </a:t>
            </a:r>
            <a:r>
              <a:rPr lang="el-GR" dirty="0"/>
              <a:t>δραστηριότητα και καθιστικές </a:t>
            </a:r>
            <a:r>
              <a:rPr lang="el-GR" dirty="0" smtClean="0"/>
              <a:t>συνήθειες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13626" y="1072929"/>
            <a:ext cx="7933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Στόχοι:</a:t>
            </a:r>
          </a:p>
          <a:p>
            <a:r>
              <a:rPr lang="el-GR" dirty="0" smtClean="0"/>
              <a:t>Η παρότρυνση </a:t>
            </a:r>
            <a:r>
              <a:rPr lang="el-GR" dirty="0"/>
              <a:t>των μαθητών </a:t>
            </a:r>
            <a:r>
              <a:rPr lang="el-GR" dirty="0" smtClean="0"/>
              <a:t>να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βελτιώσουν </a:t>
            </a:r>
            <a:r>
              <a:rPr lang="el-GR" dirty="0"/>
              <a:t>την ποιότητα της διατροφής </a:t>
            </a:r>
            <a:r>
              <a:rPr lang="el-GR" dirty="0" smtClean="0"/>
              <a:t>τους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υιοθετήσουν </a:t>
            </a:r>
            <a:r>
              <a:rPr lang="el-GR" dirty="0"/>
              <a:t>την κίνηση στην καθημερινότητά τους </a:t>
            </a:r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μειώσουν  τον </a:t>
            </a:r>
            <a:r>
              <a:rPr lang="el-GR" dirty="0"/>
              <a:t>χρόνο που αφιερώνουν σε καθιστικές δραστηριότητες </a:t>
            </a:r>
          </a:p>
        </p:txBody>
      </p:sp>
    </p:spTree>
    <p:extLst>
      <p:ext uri="{BB962C8B-B14F-4D97-AF65-F5344CB8AC3E}">
        <p14:creationId xmlns:p14="http://schemas.microsoft.com/office/powerpoint/2010/main" val="402325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54868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b="1" dirty="0"/>
              <a:t>Ποιες δραστηριότητες χαρακτηρίζουμε ως καθιστικές και ποια θα πρέπει να είναι η μέγιστη διάρκειά τους σύμφωνα με τη διεθνή σύσταση</a:t>
            </a:r>
            <a:r>
              <a:rPr lang="el-GR" b="1" dirty="0" smtClean="0"/>
              <a:t>;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55679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Αναφέρουμε ενδεικτικά: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Τηλεόραση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Βιντεοπαιχνίδια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Ηλεκτρονικός υπολογιστής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</a:t>
            </a:r>
            <a:r>
              <a:rPr lang="el-GR" dirty="0" err="1" smtClean="0"/>
              <a:t>ablet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Κινητό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3861048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C000"/>
                </a:solidFill>
              </a:rPr>
              <a:t>ΠΡΟΣΟΧΗ: Οι καθιστικές δραστηριότητες έχουν συσχετιστεί με αυξημένο σωματικό βάρος, κακή φυσική κατάσταση και υγεία!</a:t>
            </a:r>
          </a:p>
          <a:p>
            <a:endParaRPr lang="el-GR" dirty="0" smtClean="0"/>
          </a:p>
          <a:p>
            <a:r>
              <a:rPr lang="el-GR" b="1" dirty="0" smtClean="0"/>
              <a:t>Περιορίστε τις σε λιγότερο από 2 ώρες την ημέρα!</a:t>
            </a:r>
            <a:endParaRPr lang="el-G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53" y="1582106"/>
            <a:ext cx="3453408" cy="20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9682" y="1322766"/>
            <a:ext cx="5616624" cy="4212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5646" y="621450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FFC000"/>
                </a:solidFill>
              </a:rPr>
              <a:t>Ευχαριστούμε πολύ για την προσοχή σας!</a:t>
            </a:r>
            <a:endParaRPr lang="el-GR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020" y="4766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Ενότητα 1η: Η Αξία του Πρωινού Γεύματος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26876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/>
              <a:t>Δραστηριότητα:</a:t>
            </a:r>
            <a:r>
              <a:rPr lang="el-GR" dirty="0"/>
              <a:t> Διαγωνισμός φωτογραφίας με θέμα την αξία του πρωινού </a:t>
            </a:r>
            <a:r>
              <a:rPr lang="el-GR" dirty="0" smtClean="0"/>
              <a:t>γεύματος.</a:t>
            </a:r>
            <a:r>
              <a:rPr lang="en-US" dirty="0" smtClean="0"/>
              <a:t> </a:t>
            </a:r>
            <a:r>
              <a:rPr lang="el-GR" dirty="0" smtClean="0"/>
              <a:t>Φωτογραφίζουμε πρωινά </a:t>
            </a:r>
            <a:r>
              <a:rPr lang="el-GR" dirty="0"/>
              <a:t>της επιλογής </a:t>
            </a:r>
            <a:r>
              <a:rPr lang="el-GR" dirty="0" smtClean="0"/>
              <a:t>μας και στη </a:t>
            </a:r>
            <a:r>
              <a:rPr lang="el-GR" dirty="0"/>
              <a:t>συνέχεια </a:t>
            </a:r>
            <a:r>
              <a:rPr lang="el-GR" dirty="0" smtClean="0"/>
              <a:t>επιλέγουμε την </a:t>
            </a:r>
            <a:r>
              <a:rPr lang="el-GR" dirty="0"/>
              <a:t>καλύτερη φωτογραφία με βάση τη διατροφική πληρότητα και ισορροπία του απεικονιζόμενου </a:t>
            </a:r>
            <a:r>
              <a:rPr lang="el-GR" dirty="0" smtClean="0"/>
              <a:t>πρωινού.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2" y="3182483"/>
            <a:ext cx="2821140" cy="211585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72" y="3169547"/>
            <a:ext cx="2838388" cy="212879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34" y="3169547"/>
            <a:ext cx="2838388" cy="2128791"/>
          </a:xfrm>
          <a:prstGeom prst="rect">
            <a:avLst/>
          </a:prstGeom>
        </p:spPr>
      </p:pic>
      <p:pic>
        <p:nvPicPr>
          <p:cNvPr id="8" name="Picture 6" descr="http://www.mywalkthrou.com/wp-content/uploads/2013/05/green-check-mark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2" t="8628" r="12598" b="18687"/>
          <a:stretch/>
        </p:blipFill>
        <p:spPr bwMode="auto">
          <a:xfrm>
            <a:off x="4164838" y="5445224"/>
            <a:ext cx="856255" cy="9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620688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Επιλέξαμε την παραπάνω φωτογραφία διότι</a:t>
            </a:r>
            <a:r>
              <a:rPr lang="el-GR" b="1" dirty="0"/>
              <a:t>:</a:t>
            </a:r>
            <a:endParaRPr lang="el-G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παρουσίαζε ένα πλήρες πρωινό, με τρόφιμα απ’ όλες τις απαραίτητες ομάδες τροφίμων (</a:t>
            </a:r>
            <a:r>
              <a:rPr lang="el-GR" dirty="0"/>
              <a:t>ομάδα των πρωτεϊνών, των φρούτων/λαχανικών και των </a:t>
            </a:r>
            <a:r>
              <a:rPr lang="el-GR" dirty="0" smtClean="0"/>
              <a:t>δημητριακών)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δ</a:t>
            </a:r>
            <a:r>
              <a:rPr lang="el-GR" dirty="0" smtClean="0"/>
              <a:t>ιέθετε καλαισθησία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25073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Γιατί είναι σημαντικό το πρωινό;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Μας δίνει την ενέργεια που χρειαζόμαστε για το ξεκίνημα της ημέρας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Τα παιδιά που τρώνε συστηματικά πρωινό προσλαμβάνουν λιγότερο λίπος στη διατροφή τους και κινδυνεύουν λιγότερο να γίνουν </a:t>
            </a:r>
            <a:r>
              <a:rPr lang="el-GR" dirty="0" smtClean="0"/>
              <a:t>παχύσαρκα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Τα </a:t>
            </a:r>
            <a:r>
              <a:rPr lang="el-GR" dirty="0"/>
              <a:t>παιδιά που τρώνε συστηματικά πρωινό έχουν καλύτερη επίδοση στο </a:t>
            </a:r>
            <a:r>
              <a:rPr lang="el-GR" dirty="0" smtClean="0"/>
              <a:t>σχολείο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4124748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Οι περισσότερες μελέτες δείχνουν ότι το πρωινό </a:t>
            </a:r>
            <a:r>
              <a:rPr lang="el-GR" b="1" dirty="0" smtClean="0"/>
              <a:t>δεν κατέχει </a:t>
            </a:r>
            <a:r>
              <a:rPr lang="el-GR" b="1" dirty="0"/>
              <a:t>σημαντική θέση στη διατροφή των </a:t>
            </a:r>
            <a:r>
              <a:rPr lang="el-GR" b="1" dirty="0" smtClean="0"/>
              <a:t>παιδιών. Γιατί;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βιαζόμαστε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νιώθουμε </a:t>
            </a:r>
            <a:r>
              <a:rPr lang="el-GR" dirty="0"/>
              <a:t>ότι δεν </a:t>
            </a:r>
            <a:r>
              <a:rPr lang="el-GR" dirty="0" smtClean="0"/>
              <a:t>πεινάμε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νομίζουμε </a:t>
            </a:r>
            <a:r>
              <a:rPr lang="el-GR" dirty="0"/>
              <a:t>ότι έτσι θα χάσουμε </a:t>
            </a:r>
            <a:r>
              <a:rPr lang="el-GR" dirty="0" smtClean="0"/>
              <a:t>βάρος</a:t>
            </a: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71038"/>
            <a:ext cx="3935753" cy="29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5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Ενότητα 2η: </a:t>
            </a:r>
            <a:r>
              <a:rPr lang="el-GR" sz="2800" dirty="0"/>
              <a:t>Η Σημασία της Κατανάλωσης Ενδιάμεσων Γευμάτων – Σνακ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556792"/>
            <a:ext cx="7545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Δραστηριότητα:</a:t>
            </a:r>
            <a:r>
              <a:rPr lang="el-GR" dirty="0" smtClean="0"/>
              <a:t> Καταγραφή </a:t>
            </a:r>
            <a:r>
              <a:rPr lang="el-GR" dirty="0"/>
              <a:t>της κατανάλωσης ενδιάμεσων </a:t>
            </a:r>
            <a:r>
              <a:rPr lang="el-GR" dirty="0" smtClean="0"/>
              <a:t>γευμάτων. Κατασκευάζουμε ένα </a:t>
            </a:r>
            <a:r>
              <a:rPr lang="el-GR" dirty="0"/>
              <a:t>εβδομαδιαίο ημερολόγιο, στο οποίο </a:t>
            </a:r>
            <a:r>
              <a:rPr lang="el-GR" dirty="0" smtClean="0"/>
              <a:t>καταγράφουμε τα </a:t>
            </a:r>
            <a:r>
              <a:rPr lang="el-GR" dirty="0"/>
              <a:t>ενδιάμεσα γεύματα – σνακ που </a:t>
            </a:r>
            <a:r>
              <a:rPr lang="el-GR" dirty="0" smtClean="0"/>
              <a:t>καταναλώνουμε κάθε </a:t>
            </a:r>
            <a:r>
              <a:rPr lang="el-GR" dirty="0"/>
              <a:t>ημέρα της εβδομάδας. </a:t>
            </a:r>
            <a:r>
              <a:rPr lang="el-GR" dirty="0" smtClean="0"/>
              <a:t>Αξιολογούμε το αποτέλεσμα και διατυπώνουμε προτάσεις για </a:t>
            </a:r>
            <a:r>
              <a:rPr lang="el-GR" dirty="0"/>
              <a:t>εναλλακτικές περισσότερο υγιεινές </a:t>
            </a:r>
            <a:r>
              <a:rPr lang="el-GR" dirty="0" smtClean="0"/>
              <a:t>επιλογές.</a:t>
            </a:r>
            <a:endParaRPr lang="el-GR" dirty="0"/>
          </a:p>
        </p:txBody>
      </p:sp>
      <p:graphicFrame>
        <p:nvGraphicFramePr>
          <p:cNvPr id="6" name="1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444641"/>
              </p:ext>
            </p:extLst>
          </p:nvPr>
        </p:nvGraphicFramePr>
        <p:xfrm>
          <a:off x="179512" y="3212975"/>
          <a:ext cx="4593190" cy="297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235527"/>
              </p:ext>
            </p:extLst>
          </p:nvPr>
        </p:nvGraphicFramePr>
        <p:xfrm>
          <a:off x="4932040" y="3140967"/>
          <a:ext cx="3744416" cy="304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0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9208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Ας δούμε τώρα τι συστήνουν οι ειδικοί:</a:t>
            </a:r>
          </a:p>
          <a:p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Συχνότητα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 smtClean="0"/>
              <a:t>Η κατανάλωση μικρών και συχνών γευμάτων θεωρείται προτιμότερη απ’ την κατανάλωση λιγότερων και πιο μεγάλων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 smtClean="0"/>
              <a:t>2 – 3 (μικρά) ενδιάμεσα γεύματα ημερησίως θεωρούνται ιδανικά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 smtClean="0"/>
              <a:t>Ένα σωστό ημερήσιο πρόγραμμα γευμάτων πρέπει να περιλαμβάνει τουλάχιστον </a:t>
            </a:r>
            <a:r>
              <a:rPr lang="el-GR" b="1" dirty="0" smtClean="0"/>
              <a:t>πρωινό, </a:t>
            </a:r>
            <a:r>
              <a:rPr lang="el-GR" b="1" dirty="0" err="1" smtClean="0"/>
              <a:t>δεκατιανό</a:t>
            </a:r>
            <a:r>
              <a:rPr lang="el-GR" b="1" dirty="0" smtClean="0"/>
              <a:t>, μεσημεριανό, απογευματινό, βραδινό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Ποιότητα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l-GR" dirty="0" smtClean="0"/>
              <a:t>Ένα </a:t>
            </a:r>
            <a:r>
              <a:rPr lang="el-GR" dirty="0"/>
              <a:t>πλήρες σνακ μπορεί να περιλαμβάνει τρόφιμα </a:t>
            </a:r>
            <a:r>
              <a:rPr lang="el-GR" dirty="0" smtClean="0"/>
              <a:t>απ’ όλες τις ομάδες τροφίμων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l-GR" dirty="0" smtClean="0">
                <a:effectLst/>
              </a:rPr>
              <a:t>Πρέπει να επιλέγονται σνακ πλούσια σε θρεπτικά συστατικά και φτωχά σε θερμίδες</a:t>
            </a:r>
            <a:endParaRPr lang="el-GR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l-GR" dirty="0" smtClean="0"/>
              <a:t>Πρέπει να αποφεύγεται </a:t>
            </a:r>
            <a:r>
              <a:rPr lang="el-GR" dirty="0"/>
              <a:t>η κατανάλωση τροφών πλούσιων σε </a:t>
            </a:r>
            <a:r>
              <a:rPr lang="el-GR" dirty="0" smtClean="0"/>
              <a:t>λίπος, ζάχαρη και αλάτι</a:t>
            </a:r>
            <a:endParaRPr lang="el-GR" dirty="0"/>
          </a:p>
        </p:txBody>
      </p:sp>
      <p:pic>
        <p:nvPicPr>
          <p:cNvPr id="3074" name="Picture 2" descr="http://www.boro.gr/contentfiles_2015/photos/diatrofh/food-therapy/mp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5150292"/>
            <a:ext cx="2304256" cy="15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186477" y="5453221"/>
            <a:ext cx="915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VS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6" name="Picture 4" descr="http://www.athensvoice.gr/sites/default/files/imagecache/image-240x160/article/38508-86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8262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ywalkthrou.com/wp-content/uploads/2013/05/green-check-mar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2" t="8628" r="12598" b="18687"/>
          <a:stretch/>
        </p:blipFill>
        <p:spPr bwMode="auto">
          <a:xfrm>
            <a:off x="1931697" y="5517232"/>
            <a:ext cx="856255" cy="9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35080" y="515979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 smtClean="0">
                <a:solidFill>
                  <a:srgbClr val="FF0000"/>
                </a:solidFill>
              </a:rPr>
              <a:t>Χ</a:t>
            </a:r>
            <a:endParaRPr lang="el-GR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7667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Η Δική μας Αξιολόγηση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196752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Συχνότητα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 smtClean="0"/>
              <a:t>Με επικρατούσα τιμή το 2 </a:t>
            </a:r>
            <a:r>
              <a:rPr lang="el-GR" dirty="0" smtClean="0"/>
              <a:t>η </a:t>
            </a:r>
            <a:r>
              <a:rPr lang="el-GR" dirty="0" smtClean="0"/>
              <a:t>συχνότητα κατανάλωσης ενδιάμεσων γευμάτων </a:t>
            </a:r>
            <a:r>
              <a:rPr lang="el-GR" dirty="0" smtClean="0"/>
              <a:t>γενικά συμβαδίζει </a:t>
            </a:r>
            <a:r>
              <a:rPr lang="el-GR" dirty="0" smtClean="0"/>
              <a:t>με τη σύσταση των ειδικών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Ποιότητα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 smtClean="0"/>
              <a:t>Έχουμε καταγράψει περισσότερες «ανθυγιεινές» απ’ ό,τι «υγιεινές» επιλογές, επομένως υπάρχουν περιθώρια για βελτίωση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 smtClean="0"/>
              <a:t>Ενδεικτικά στις «ανθυγιεινές» κατατάσσουμε: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προϊόντα σφολιάτας και έτοιμες ζύμες, γλυκά, πατατάκια-γαριδάκια κ.α.</a:t>
            </a:r>
            <a:endParaRPr lang="el-GR" dirty="0"/>
          </a:p>
        </p:txBody>
      </p:sp>
      <p:pic>
        <p:nvPicPr>
          <p:cNvPr id="2050" name="Picture 2" descr="http://www.sidages.gr/sites/default/files/recipes_images/tiropita_sidagesg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2304256" cy="14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10.postimage.org/fd0p3uh1l/Melted_chocolate_ca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4350"/>
            <a:ext cx="2060228" cy="153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ndiaferonta.com/wp-content/uploads/2012/08/pita-gyr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04350"/>
            <a:ext cx="2376264" cy="14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27684" y="4288933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 smtClean="0">
                <a:solidFill>
                  <a:srgbClr val="FF0000"/>
                </a:solidFill>
              </a:rPr>
              <a:t>Χ</a:t>
            </a:r>
            <a:endParaRPr lang="el-GR" sz="9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5950" y="4288933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 smtClean="0">
                <a:solidFill>
                  <a:srgbClr val="FF0000"/>
                </a:solidFill>
              </a:rPr>
              <a:t>Χ</a:t>
            </a:r>
            <a:endParaRPr lang="el-GR" sz="9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4229498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 smtClean="0">
                <a:solidFill>
                  <a:srgbClr val="FF0000"/>
                </a:solidFill>
              </a:rPr>
              <a:t>Χ</a:t>
            </a:r>
            <a:endParaRPr lang="el-GR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92696"/>
            <a:ext cx="75608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Γιατί είναι σημαντική η κατανάλωση μικρών συχνών γευμάτων; </a:t>
            </a:r>
          </a:p>
          <a:p>
            <a:endParaRPr lang="en-US" dirty="0" smtClean="0"/>
          </a:p>
          <a:p>
            <a:r>
              <a:rPr lang="el-GR" dirty="0" smtClean="0"/>
              <a:t>Διότι μας βοηθούν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ελέγχουμε καλύτερα το σωματικό μας </a:t>
            </a:r>
            <a:r>
              <a:rPr lang="el-GR" dirty="0" smtClean="0"/>
              <a:t>βάρος</a:t>
            </a:r>
            <a:r>
              <a:rPr lang="el-GR" baseline="30000" dirty="0" smtClean="0"/>
              <a:t>*</a:t>
            </a:r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έχουμε καλύτερη σχολική επίδοση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έχουμε αρκετή ενέργεια για σωματική δραστηριότητα και </a:t>
            </a:r>
            <a:r>
              <a:rPr lang="el-GR" dirty="0" smtClean="0"/>
              <a:t>άσκηση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75556" y="6093296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* Πρόσφατες έρευνες υποστηρίζουν </a:t>
            </a:r>
            <a:r>
              <a:rPr lang="el-GR" sz="1100" dirty="0" smtClean="0">
                <a:effectLst/>
              </a:rPr>
              <a:t>ότι παιδιά </a:t>
            </a:r>
            <a:r>
              <a:rPr lang="el-GR" sz="1100" dirty="0" smtClean="0"/>
              <a:t>και έφηβοι που καταναλώνουν περισσότερα γεύματα κατά τη διάρκεια της ημέρας έχουν μικρότερη πιθανότητα να είναι υπέρβαρα/οι </a:t>
            </a:r>
            <a:r>
              <a:rPr lang="el-GR" sz="1100" dirty="0" smtClean="0">
                <a:effectLst/>
              </a:rPr>
              <a:t>σε σχέση με παιδιά και εφήβους που καταναλώνουν λιγότερα γεύματα </a:t>
            </a:r>
            <a:endParaRPr lang="el-GR" sz="1100" dirty="0"/>
          </a:p>
        </p:txBody>
      </p:sp>
      <p:pic>
        <p:nvPicPr>
          <p:cNvPr id="5122" name="Picture 2" descr="http://www.fitnesshealthzone.com/wp-content/uploads/2007/08/physical-exerc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2303963" cy="301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mama365.gr/covers/ka/kalos_mathitis_590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6"/>
          <a:stretch/>
        </p:blipFill>
        <p:spPr bwMode="auto">
          <a:xfrm>
            <a:off x="1115615" y="3158505"/>
            <a:ext cx="3181619" cy="22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606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Μερικές Προτάσεις…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4127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</a:t>
            </a:r>
            <a:r>
              <a:rPr lang="el-GR" dirty="0" err="1" smtClean="0"/>
              <a:t>δεκατιανό</a:t>
            </a:r>
            <a:r>
              <a:rPr lang="el-GR" dirty="0" smtClean="0"/>
              <a:t> επιλέγουμε αυτό…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045109" y="2924944"/>
            <a:ext cx="17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 αντί γι αυτό</a:t>
            </a:r>
            <a:endParaRPr lang="el-GR" dirty="0"/>
          </a:p>
        </p:txBody>
      </p:sp>
      <p:pic>
        <p:nvPicPr>
          <p:cNvPr id="1030" name="Picture 6" descr="http://toxryso.gr/wp-content/gallery/ourproducts_sfoliates/loukanop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482122"/>
            <a:ext cx="1770910" cy="12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591" y="4365104"/>
            <a:ext cx="367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απογευματινό επιλέγουμε αυτό…</a:t>
            </a:r>
            <a:endParaRPr lang="el-GR" dirty="0"/>
          </a:p>
        </p:txBody>
      </p:sp>
      <p:pic>
        <p:nvPicPr>
          <p:cNvPr id="1032" name="Picture 8" descr="http://www.samosdelivery.gr/eshops/thessalos/wp-content/uploads/2015/05/sodaca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98" r="66786" b="9548"/>
          <a:stretch/>
        </p:blipFill>
        <p:spPr bwMode="auto">
          <a:xfrm>
            <a:off x="4592657" y="3170268"/>
            <a:ext cx="436441" cy="9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erierga.gr/wp-content/uploads/2012/01/redapple-300x2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82108"/>
            <a:ext cx="1080663" cy="9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afe-emporiko.gr/wp-content/uploads/2015/02/tos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57" y="1032982"/>
            <a:ext cx="1803133" cy="119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asteanddiet.gr/wp-content/uploads/2014/06/tnd1-giaourti-Parfait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8" t="4778" r="2412"/>
          <a:stretch/>
        </p:blipFill>
        <p:spPr bwMode="auto">
          <a:xfrm>
            <a:off x="4903678" y="4365104"/>
            <a:ext cx="1669345" cy="13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99591" y="5825426"/>
            <a:ext cx="17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 αντί γι αυτό</a:t>
            </a:r>
            <a:endParaRPr lang="el-GR" dirty="0"/>
          </a:p>
        </p:txBody>
      </p:sp>
      <p:pic>
        <p:nvPicPr>
          <p:cNvPr id="1038" name="Picture 14" descr="http://www.magirema.com/recipeimages/ekler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82" y="5415140"/>
            <a:ext cx="1414663" cy="118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723</TotalTime>
  <Words>1262</Words>
  <Application>Microsoft Office PowerPoint</Application>
  <PresentationFormat>Προβολή στην οθόνη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toshiba</dc:creator>
  <cp:lastModifiedBy>toshiba</cp:lastModifiedBy>
  <cp:revision>130</cp:revision>
  <dcterms:created xsi:type="dcterms:W3CDTF">2015-12-26T10:40:52Z</dcterms:created>
  <dcterms:modified xsi:type="dcterms:W3CDTF">2016-02-08T18:37:00Z</dcterms:modified>
</cp:coreProperties>
</file>